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60" r:id="rId8"/>
  </p:sldIdLst>
  <p:sldSz cx="12192000" cy="6858000"/>
  <p:notesSz cx="6858000" cy="9144000"/>
  <p:custShowLst>
    <p:custShow name="Opening Slides" id="0">
      <p:sldLst>
        <p:sld r:id="rId5"/>
        <p:sld r:id="rId6"/>
        <p:sld r:id="rId7"/>
      </p:sldLst>
    </p:custShow>
    <p:custShow name="Closing Slide" id="1">
      <p:sldLst>
        <p:sld r:id="rId8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CBC9"/>
    <a:srgbClr val="B99894"/>
    <a:srgbClr val="743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1" autoAdjust="0"/>
    <p:restoredTop sz="94660"/>
  </p:normalViewPr>
  <p:slideViewPr>
    <p:cSldViewPr snapToGrid="0">
      <p:cViewPr varScale="1">
        <p:scale>
          <a:sx n="59" d="100"/>
          <a:sy n="59" d="100"/>
        </p:scale>
        <p:origin x="63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CC4E3-40DF-4F4C-9BF7-6BD698DDBB5C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40EA4-4866-4A0D-8221-272E645FE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4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776E7-72B0-49A1-B18A-D3E9AE107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B523A-D71A-4E55-8782-FFC4E5513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CD1E0-A53C-4C8A-A97C-32D459DB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41178E-EF01-4235-B8CC-141032AFE1F4}" type="datetime1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E2C14-DBE5-4BD4-9662-98B028BC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2E229-AC35-4018-A988-3D8D2EF7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7029" y="6347641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1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E453A-0BD9-4B98-908B-46B6F45A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5B193-3FC5-4EB0-A13A-14555F8BF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C7891-6547-4C8C-8CE8-8A8C2E05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4BCA98-39BB-4ADA-BB28-0493B7B1A90C}" type="datetime1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3F0F7-AB94-4F28-BD0E-F1D1F3C7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B408B-C822-4FAC-B054-A103DF407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5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98B103-0684-4DF7-9F31-1482A91D4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C8001-E914-4E07-B198-4EA54284B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82627-E595-4745-817F-4EC8F284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2EBCF7-2C9C-4138-A456-59A54DA52DC9}" type="datetime1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16228-6D9A-44F9-BA61-B1E56B9B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5ECC2-9F22-4841-981C-29A564E3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1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CF00-C827-4762-87C0-234F312F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36E0D-F2E6-4A16-8BEB-026E8B4F1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06B33-B48B-4A47-81CB-11A40DE4BE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5AAF8-EA6B-44CF-88D0-661480B16187}" type="datetime1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2F3EA-836D-469D-85AA-B3A99CAE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33599-3578-408A-99DF-EDCA04B93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70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5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E7BFF-E7CE-4E2E-87E0-188A2EED5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92033-AFFA-4A45-9721-D51998030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087A-4EC0-4ABD-BD04-8046CAEDB5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0BA0791-C3E9-4E5C-961C-AE65D62B12B9}" type="datetime1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4F0B6-6718-49F0-B822-51F08E83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BB361-4739-4985-B8A4-A06182D3E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119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5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FAD0D-36AF-4DB9-9534-9DF0A0AB0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3C21B-FC75-4289-8987-2ACDCBD49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8F243-8ACB-4BE2-9160-5D29BBE24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16972-F35C-46EB-93D9-9D61D47B0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88D35-5586-4D4F-A639-8E9CC01755BE}" type="datetime1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55AF-1C8E-4B7E-9369-52CC3D49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1F3EB-D806-40B3-9097-0151ACB70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24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3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9FF-5B36-48A6-93C1-EBECE397D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ECD38-8CE8-4F35-8F3F-597CDD1F0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EE772-CC14-484C-B033-6FBB67AFB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E49F5-11B6-4D19-A962-C366854B7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42BE-C7C0-4D71-B0B1-AB78A577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8D8B8-9367-4F80-B11D-18436CD19D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311B3C-66DF-46A7-891B-CF675F583624}" type="datetime1">
              <a:rPr lang="en-US" smtClean="0"/>
              <a:t>7/1/2022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F6863-22D7-4B78-8DD7-F740BF5A0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24D26A-C874-4E30-B7D9-64EBB047B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698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4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A9420-89BC-4BB3-B4A1-B6CF3F8FC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E0E25-0A68-48F4-BB4B-14A05279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D5B477-0116-42EF-9EE6-166989DA8CC6}" type="datetime1">
              <a:rPr lang="en-US" smtClean="0"/>
              <a:t>7/1/2022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02BB60-33AF-4C46-9927-523FC1678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E2510-22D6-47F7-9153-4BC1B78EE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9573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6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D9206-AD8F-46A6-A895-B5E4FB082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9339AB-8AE3-4A0D-9EEB-055988811672}" type="datetime1">
              <a:rPr lang="en-US" smtClean="0"/>
              <a:t>7/1/2022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89C9B0-9B5D-4339-998E-332955DB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87977-F4DD-41DB-9D6D-2D10964E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5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36420-B71B-48B1-B158-3F761301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874C5-381F-41D8-9FB7-35C0CBEFA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348326-C031-463B-AF3F-4D6B0E67F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5445F-E1EA-431C-A4FD-33144EAC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64859B-4212-4889-B858-EAEADFADC829}" type="datetime1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5356F-B6E8-488A-97E7-E20ABE026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70B44-4DBE-4B2D-AB79-1E6E390E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7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66DE-E7F3-43B2-B262-C5FF59B9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4A4F92-97F2-4EE8-84AE-5FE5C6A4E5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6C8A0-3BD0-44C5-AD20-95C3DF8C0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6CCBD-A4DE-4F23-A2C0-9ABC9E2DAD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CE505B-F1A0-43B5-B550-5A332BA59777}" type="datetime1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BD8CF-8867-42C3-8F1C-DAD7AFCD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9A33D-B372-444E-AE24-257E4B34B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61BDC45-032A-4C33-AF03-ECA18F63B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3EF900-CEA6-40B0-93F7-3D78FF6E5522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049" y="5826295"/>
            <a:ext cx="2822951" cy="94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Logo&#10;&#10;Description automatically generated with low confidence">
            <a:extLst>
              <a:ext uri="{FF2B5EF4-FFF2-40B4-BE49-F238E27FC236}">
                <a16:creationId xmlns:a16="http://schemas.microsoft.com/office/drawing/2014/main" id="{A1EC4317-14A9-18C4-C401-984CEF95FE5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7" y="80385"/>
            <a:ext cx="4080867" cy="164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74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isel.aisnet.org/pacis2022/268" TargetMode="External"/><Relationship Id="rId2" Type="http://schemas.openxmlformats.org/officeDocument/2006/relationships/hyperlink" Target="http://aisel.aisnet.org/pacis2022/23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isel.aisnet.org/pacis2022/276" TargetMode="External"/><Relationship Id="rId5" Type="http://schemas.openxmlformats.org/officeDocument/2006/relationships/hyperlink" Target="http://aisel.aisnet.org/pacis2022/167" TargetMode="External"/><Relationship Id="rId4" Type="http://schemas.openxmlformats.org/officeDocument/2006/relationships/hyperlink" Target="http://aisel.aisnet.org/pacis2022/3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4262C51-FF62-49ED-9DAA-02ABE351585B}"/>
              </a:ext>
            </a:extLst>
          </p:cNvPr>
          <p:cNvSpPr txBox="1">
            <a:spLocks/>
          </p:cNvSpPr>
          <p:nvPr/>
        </p:nvSpPr>
        <p:spPr>
          <a:xfrm>
            <a:off x="4114800" y="313999"/>
            <a:ext cx="7929154" cy="6147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Welcome!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Session Will Begin Soon…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13A2A1-4CCA-42DA-9EB5-9D89E8F870F8}"/>
              </a:ext>
            </a:extLst>
          </p:cNvPr>
          <p:cNvSpPr txBox="1"/>
          <p:nvPr/>
        </p:nvSpPr>
        <p:spPr>
          <a:xfrm>
            <a:off x="1612398" y="1912718"/>
            <a:ext cx="35876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Track / Session:</a:t>
            </a:r>
          </a:p>
          <a:p>
            <a:pPr algn="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Date:</a:t>
            </a:r>
          </a:p>
          <a:p>
            <a:pPr algn="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Time:</a:t>
            </a:r>
          </a:p>
          <a:p>
            <a:pPr algn="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Chair: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3DA32EE-D58E-4329-9D4C-DC3F8D4C35D8}"/>
              </a:ext>
            </a:extLst>
          </p:cNvPr>
          <p:cNvGrpSpPr/>
          <p:nvPr/>
        </p:nvGrpSpPr>
        <p:grpSpPr>
          <a:xfrm>
            <a:off x="773850" y="3466242"/>
            <a:ext cx="4804408" cy="2201108"/>
            <a:chOff x="1578975" y="3757469"/>
            <a:chExt cx="4804408" cy="220110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B9A167-439C-48A2-BB1F-811068DC82F4}"/>
                </a:ext>
              </a:extLst>
            </p:cNvPr>
            <p:cNvSpPr/>
            <p:nvPr/>
          </p:nvSpPr>
          <p:spPr>
            <a:xfrm>
              <a:off x="1578976" y="3757469"/>
              <a:ext cx="4804407" cy="2201108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CB16131-3DA6-4882-9893-A11EC6375CE1}"/>
                </a:ext>
              </a:extLst>
            </p:cNvPr>
            <p:cNvSpPr/>
            <p:nvPr/>
          </p:nvSpPr>
          <p:spPr>
            <a:xfrm>
              <a:off x="1578976" y="4456663"/>
              <a:ext cx="4804407" cy="1501914"/>
            </a:xfrm>
            <a:prstGeom prst="rect">
              <a:avLst/>
            </a:prstGeom>
            <a:solidFill>
              <a:schemeClr val="accent1">
                <a:lumMod val="40000"/>
                <a:lumOff val="60000"/>
                <a:alpha val="50196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632CC24-C05C-4FB1-8802-B5F470347B08}"/>
                </a:ext>
              </a:extLst>
            </p:cNvPr>
            <p:cNvSpPr txBox="1"/>
            <p:nvPr/>
          </p:nvSpPr>
          <p:spPr>
            <a:xfrm>
              <a:off x="1578975" y="3882067"/>
              <a:ext cx="48044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Session Prep Checklist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1620789-0BCF-4070-95B7-33E63CC8D71B}"/>
                </a:ext>
              </a:extLst>
            </p:cNvPr>
            <p:cNvSpPr txBox="1"/>
            <p:nvPr/>
          </p:nvSpPr>
          <p:spPr>
            <a:xfrm>
              <a:off x="1721851" y="4510777"/>
              <a:ext cx="4483006" cy="1423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33363" indent="-233363">
                <a:spcBef>
                  <a:spcPts val="6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Submit Questions via Chat box</a:t>
              </a:r>
            </a:p>
            <a:p>
              <a:pPr marL="233363" indent="-233363">
                <a:spcBef>
                  <a:spcPts val="6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Keep the Session on Schedule</a:t>
              </a:r>
            </a:p>
            <a:p>
              <a:pPr marL="233363" indent="-233363">
                <a:spcBef>
                  <a:spcPts val="6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Enjoy, Learn, Relax! 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</a:t>
              </a:r>
            </a:p>
            <a:p>
              <a:pPr marL="233363" indent="-233363">
                <a:spcBef>
                  <a:spcPts val="6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Stay Safe and Healthy!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739D5AD-0613-4940-B6E7-77163B503C4B}"/>
              </a:ext>
            </a:extLst>
          </p:cNvPr>
          <p:cNvGrpSpPr/>
          <p:nvPr/>
        </p:nvGrpSpPr>
        <p:grpSpPr>
          <a:xfrm>
            <a:off x="6126899" y="3466242"/>
            <a:ext cx="5494386" cy="2235943"/>
            <a:chOff x="6932024" y="3757469"/>
            <a:chExt cx="4824543" cy="223594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B8C7BF-258C-4F95-9202-F22C925BC057}"/>
                </a:ext>
              </a:extLst>
            </p:cNvPr>
            <p:cNvSpPr/>
            <p:nvPr/>
          </p:nvSpPr>
          <p:spPr>
            <a:xfrm>
              <a:off x="6932024" y="3757469"/>
              <a:ext cx="4804407" cy="2201108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54D4895-359A-4868-8EDA-0E4DE51E5939}"/>
                </a:ext>
              </a:extLst>
            </p:cNvPr>
            <p:cNvSpPr/>
            <p:nvPr/>
          </p:nvSpPr>
          <p:spPr>
            <a:xfrm>
              <a:off x="6932027" y="4456656"/>
              <a:ext cx="4804407" cy="15019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005A45-43F4-486B-96BE-FCE0A557DBAF}"/>
                </a:ext>
              </a:extLst>
            </p:cNvPr>
            <p:cNvSpPr txBox="1"/>
            <p:nvPr/>
          </p:nvSpPr>
          <p:spPr>
            <a:xfrm>
              <a:off x="7008223" y="3783778"/>
              <a:ext cx="4571999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Have more feedback for the authors?</a:t>
              </a:r>
            </a:p>
            <a:p>
              <a:pPr algn="ctr">
                <a:spcAft>
                  <a:spcPts val="300"/>
                </a:spcAft>
              </a:pPr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Did not get your question answered?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224887E-9B40-4FCD-B699-E5EBB1BF0C24}"/>
                </a:ext>
              </a:extLst>
            </p:cNvPr>
            <p:cNvSpPr txBox="1"/>
            <p:nvPr/>
          </p:nvSpPr>
          <p:spPr>
            <a:xfrm>
              <a:off x="6988624" y="4459659"/>
              <a:ext cx="4767943" cy="1533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Then please consider…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Post your question/comment in AIS eLibrary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Send an email to the author(s)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View author-video or PPT posted in AIS </a:t>
              </a:r>
              <a:r>
                <a:rPr lang="en-US" sz="1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eLibrary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Download the article from AIS </a:t>
              </a:r>
              <a:r>
                <a:rPr lang="en-US" sz="1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eLibrary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375853E-F286-4855-950D-D5CBC766CDEC}"/>
              </a:ext>
            </a:extLst>
          </p:cNvPr>
          <p:cNvSpPr txBox="1"/>
          <p:nvPr/>
        </p:nvSpPr>
        <p:spPr>
          <a:xfrm>
            <a:off x="5329389" y="1914859"/>
            <a:ext cx="6294832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b="1" i="0" dirty="0">
                <a:effectLst/>
                <a:latin typeface="Roboto" panose="02000000000000000000" pitchFamily="2" charset="0"/>
              </a:rPr>
              <a:t>HCI and Robotic Interface Design</a:t>
            </a:r>
          </a:p>
          <a:p>
            <a:pPr>
              <a:spcAft>
                <a:spcPts val="3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Wednesday, July 6, 2022</a:t>
            </a:r>
          </a:p>
          <a:p>
            <a:pPr>
              <a:spcAft>
                <a:spcPts val="3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12:15 PM – 1:15 PM Taiwan Standard Time</a:t>
            </a:r>
          </a:p>
          <a:p>
            <a:pPr>
              <a:spcAft>
                <a:spcPts val="300"/>
              </a:spcAft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Xueqi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Bao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0A2919-25C3-4D7E-BBA7-A88F1827E2B8}"/>
              </a:ext>
            </a:extLst>
          </p:cNvPr>
          <p:cNvSpPr txBox="1"/>
          <p:nvPr/>
        </p:nvSpPr>
        <p:spPr>
          <a:xfrm>
            <a:off x="0" y="5836115"/>
            <a:ext cx="9274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an Author of a paper in this session, please type “Author” and the  paper’s order # (P1, P2 or P3) in front of your Zoom screen name</a:t>
            </a:r>
          </a:p>
        </p:txBody>
      </p:sp>
    </p:spTree>
    <p:extLst>
      <p:ext uri="{BB962C8B-B14F-4D97-AF65-F5344CB8AC3E}">
        <p14:creationId xmlns:p14="http://schemas.microsoft.com/office/powerpoint/2010/main" val="1117857661"/>
      </p:ext>
    </p:extLst>
  </p:cSld>
  <p:clrMapOvr>
    <a:masterClrMapping/>
  </p:clrMapOvr>
  <p:transition spd="slow" advTm="8000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9C3D8-306E-49A0-A114-75EB2AC90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625" y="1954752"/>
            <a:ext cx="9472749" cy="3408226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marL="0" indent="0" algn="l">
              <a:buNone/>
            </a:pPr>
            <a:r>
              <a:rPr lang="en-US" sz="1600" b="1" i="0" u="none" strike="noStrike" dirty="0">
                <a:solidFill>
                  <a:srgbClr val="0053A0"/>
                </a:solidFill>
                <a:effectLst/>
                <a:latin typeface="Helvetica" panose="020B0604020202020204" pitchFamily="34" charset="0"/>
                <a:hlinkClick r:id="rId2"/>
              </a:rPr>
              <a:t>Impact of the Match-up between Live Streaming Styles and Product Types on Consumers’ Purchase Intention</a:t>
            </a:r>
            <a:br>
              <a:rPr lang="en-US" sz="1600" dirty="0"/>
            </a:b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Authors: 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Yabin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CAI,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Xueqi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Bao, Yan Li,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Jie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(Joseph) Yu, Xi Chen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1" i="0" u="none" strike="noStrike" dirty="0">
                <a:solidFill>
                  <a:srgbClr val="0053A0"/>
                </a:solidFill>
                <a:effectLst/>
                <a:latin typeface="Helvetica" panose="020B0604020202020204" pitchFamily="34" charset="0"/>
                <a:hlinkClick r:id="rId3"/>
              </a:rPr>
              <a:t>Discovering the determinants of (dis)trust in autonomous vehicles</a:t>
            </a:r>
            <a:br>
              <a:rPr lang="en-US" sz="1600" dirty="0"/>
            </a:b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Authors: Michael George Parker, Ignatius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Eberechukwu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Chukwudi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1" i="0" u="none" strike="noStrike" dirty="0">
                <a:solidFill>
                  <a:srgbClr val="0053A0"/>
                </a:solidFill>
                <a:effectLst/>
                <a:latin typeface="Helvetica" panose="020B0604020202020204" pitchFamily="34" charset="0"/>
                <a:hlinkClick r:id="rId4"/>
              </a:rPr>
              <a:t>Exploring the Impact of Digital Sludging</a:t>
            </a:r>
            <a:br>
              <a:rPr lang="en-US" sz="1600" dirty="0"/>
            </a:b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Author: Tim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Kollmer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1" i="0" u="none" strike="noStrike" dirty="0">
                <a:solidFill>
                  <a:srgbClr val="0053A0"/>
                </a:solidFill>
                <a:effectLst/>
                <a:latin typeface="Helvetica" panose="020B0604020202020204" pitchFamily="34" charset="0"/>
                <a:hlinkClick r:id="rId5"/>
              </a:rPr>
              <a:t>AI and the Vulnerable</a:t>
            </a:r>
            <a:br>
              <a:rPr lang="en-US" sz="1600" dirty="0"/>
            </a:b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Authors: Nika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Mozafari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Maik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Hammerschmidt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Welf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H.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Weiger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1" i="0" u="none" strike="noStrike" dirty="0">
                <a:solidFill>
                  <a:srgbClr val="0053A0"/>
                </a:solidFill>
                <a:effectLst/>
                <a:latin typeface="Helvetica" panose="020B0604020202020204" pitchFamily="34" charset="0"/>
                <a:hlinkClick r:id="rId6"/>
              </a:rPr>
              <a:t>Do You Trust Social Robots? An Uncanny Valley Theory Perspective</a:t>
            </a:r>
            <a:br>
              <a:rPr lang="en-US" sz="1600" dirty="0"/>
            </a:b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Authors: 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Gehan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W.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Premathilake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Chenglong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Li, </a:t>
            </a:r>
            <a:r>
              <a:rPr lang="en-US" sz="1600" b="0" i="0" dirty="0" err="1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Hongxiu</a:t>
            </a:r>
            <a:r>
              <a:rPr lang="en-US" sz="1600" b="0" i="0" dirty="0">
                <a:solidFill>
                  <a:srgbClr val="888888"/>
                </a:solidFill>
                <a:effectLst/>
                <a:latin typeface="Helvetica" panose="020B0604020202020204" pitchFamily="34" charset="0"/>
              </a:rPr>
              <a:t> Li</a:t>
            </a:r>
            <a:br>
              <a:rPr lang="en-US" sz="1100" dirty="0"/>
            </a:br>
            <a:br>
              <a:rPr lang="en-US" sz="1100" dirty="0"/>
            </a:br>
            <a:br>
              <a:rPr lang="en-US" sz="1200" dirty="0"/>
            </a:br>
            <a:endParaRPr lang="en-US" sz="5400" b="0" i="0" dirty="0">
              <a:solidFill>
                <a:srgbClr val="3F3E3F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654A934-92EC-914B-858A-59A84FC8F6FD}"/>
              </a:ext>
            </a:extLst>
          </p:cNvPr>
          <p:cNvSpPr txBox="1">
            <a:spLocks/>
          </p:cNvSpPr>
          <p:nvPr/>
        </p:nvSpPr>
        <p:spPr>
          <a:xfrm>
            <a:off x="4114800" y="313999"/>
            <a:ext cx="7929154" cy="6147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Welcome!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Session Will Begin Soon…</a:t>
            </a: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(one HCI session illustrated below)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AEF071-E412-EDB8-B555-541C335C0D1D}"/>
              </a:ext>
            </a:extLst>
          </p:cNvPr>
          <p:cNvSpPr txBox="1"/>
          <p:nvPr/>
        </p:nvSpPr>
        <p:spPr>
          <a:xfrm>
            <a:off x="0" y="5836115"/>
            <a:ext cx="9274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an Author of a paper in this session, please type “Author” and the  paper’s order # (P1, P2 or P3) in front of your Zoom screen name</a:t>
            </a:r>
          </a:p>
        </p:txBody>
      </p:sp>
    </p:spTree>
    <p:extLst>
      <p:ext uri="{BB962C8B-B14F-4D97-AF65-F5344CB8AC3E}">
        <p14:creationId xmlns:p14="http://schemas.microsoft.com/office/powerpoint/2010/main" val="489598647"/>
      </p:ext>
    </p:extLst>
  </p:cSld>
  <p:clrMapOvr>
    <a:masterClrMapping/>
  </p:clrMapOvr>
  <p:transition spd="slow" advTm="8000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8C1EAD-2FC3-4359-92F2-1E6FAD2CD69A}"/>
              </a:ext>
            </a:extLst>
          </p:cNvPr>
          <p:cNvSpPr txBox="1"/>
          <p:nvPr/>
        </p:nvSpPr>
        <p:spPr>
          <a:xfrm>
            <a:off x="472751" y="1679853"/>
            <a:ext cx="10189028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The Session Chair will …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Facilitate Q&amp;As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Keep the session on schedule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Facilitate transition from one paper to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Add “Session Chair” in front of their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Zoom screen name</a:t>
            </a:r>
          </a:p>
          <a:p>
            <a:pPr>
              <a:spcAft>
                <a:spcPts val="600"/>
              </a:spcAft>
            </a:pPr>
            <a:endParaRPr lang="en-US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Session Chair loses connection or is not in the session, Session Chair responsibilities are assigned to author(s) of the first paper.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6C422D-6357-E4EC-5491-6903E6C6C36D}"/>
              </a:ext>
            </a:extLst>
          </p:cNvPr>
          <p:cNvSpPr txBox="1">
            <a:spLocks/>
          </p:cNvSpPr>
          <p:nvPr/>
        </p:nvSpPr>
        <p:spPr>
          <a:xfrm>
            <a:off x="4114800" y="313999"/>
            <a:ext cx="7929154" cy="6147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Welcome!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Session Will Begin Soon…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057834-AD3F-CBE6-8DBC-1A13B6FB302B}"/>
              </a:ext>
            </a:extLst>
          </p:cNvPr>
          <p:cNvSpPr txBox="1"/>
          <p:nvPr/>
        </p:nvSpPr>
        <p:spPr>
          <a:xfrm>
            <a:off x="0" y="5836115"/>
            <a:ext cx="9274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an Author of a paper in this session, please type “Author” and the  paper’s order # (P1, P2 or P3) in front of your Zoom screen name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584FA0C-6721-2FC2-248E-81334EAD2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4252"/>
              </p:ext>
            </p:extLst>
          </p:nvPr>
        </p:nvGraphicFramePr>
        <p:xfrm>
          <a:off x="6837784" y="1679853"/>
          <a:ext cx="5067300" cy="1819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8950">
                  <a:extLst>
                    <a:ext uri="{9D8B030D-6E8A-4147-A177-3AD203B41FA5}">
                      <a16:colId xmlns:a16="http://schemas.microsoft.com/office/drawing/2014/main" val="127919328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1502526138"/>
                    </a:ext>
                  </a:extLst>
                </a:gridCol>
              </a:tblGrid>
              <a:tr h="52286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Session Time Per Paper (Approximate)*</a:t>
                      </a:r>
                      <a:endParaRPr lang="en-US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37300"/>
                  </a:ext>
                </a:extLst>
              </a:tr>
              <a:tr h="250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Completed Research Papers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8-10 minutes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4375919"/>
                  </a:ext>
                </a:extLst>
              </a:tr>
              <a:tr h="2614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Short Papers: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5-6 minutes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09069180"/>
                  </a:ext>
                </a:extLst>
              </a:tr>
              <a:tr h="2614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ERF Papers: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4-5 minutes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4775597"/>
                  </a:ext>
                </a:extLst>
              </a:tr>
              <a:tr h="26143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Q&amp;As are allotted equally among presenters using the remaining time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455884"/>
                  </a:ext>
                </a:extLst>
              </a:tr>
              <a:tr h="26143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*Est. time allotment only. Session Chairs have discretion to manage time in sessions.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47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062240"/>
      </p:ext>
    </p:extLst>
  </p:cSld>
  <p:clrMapOvr>
    <a:masterClrMapping/>
  </p:clrMapOvr>
  <p:transition spd="slow" advTm="8000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CA25D8-6BF3-405F-9E74-B2A67B4D4B56}"/>
              </a:ext>
            </a:extLst>
          </p:cNvPr>
          <p:cNvSpPr txBox="1"/>
          <p:nvPr/>
        </p:nvSpPr>
        <p:spPr>
          <a:xfrm>
            <a:off x="805543" y="1727539"/>
            <a:ext cx="10580914" cy="214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This Session will end in 2 minutes… </a:t>
            </a:r>
          </a:p>
          <a:p>
            <a:pPr algn="ctr">
              <a:spcBef>
                <a:spcPts val="600"/>
              </a:spcBef>
              <a:spcAft>
                <a:spcPts val="300"/>
              </a:spcAft>
              <a:defRPr/>
            </a:pP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Authors for Presenting Your work!</a:t>
            </a:r>
          </a:p>
          <a:p>
            <a:pPr lvl="0" algn="ctr">
              <a:spcBef>
                <a:spcPts val="600"/>
              </a:spcBef>
              <a:spcAft>
                <a:spcPts val="300"/>
              </a:spcAft>
              <a:defRPr/>
            </a:pP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joining the session!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A6D834-369A-344D-0BC6-20E95319B2C2}"/>
              </a:ext>
            </a:extLst>
          </p:cNvPr>
          <p:cNvGrpSpPr/>
          <p:nvPr/>
        </p:nvGrpSpPr>
        <p:grpSpPr>
          <a:xfrm>
            <a:off x="3354972" y="4163336"/>
            <a:ext cx="5494386" cy="2235943"/>
            <a:chOff x="6932024" y="3757469"/>
            <a:chExt cx="4824543" cy="223594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565E913-F4C5-4785-EC16-4632B87E845F}"/>
                </a:ext>
              </a:extLst>
            </p:cNvPr>
            <p:cNvSpPr/>
            <p:nvPr/>
          </p:nvSpPr>
          <p:spPr>
            <a:xfrm>
              <a:off x="6932024" y="3757469"/>
              <a:ext cx="4804407" cy="2201108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B7E9150-7DCF-5A4A-5389-1D2B119E42FC}"/>
                </a:ext>
              </a:extLst>
            </p:cNvPr>
            <p:cNvSpPr/>
            <p:nvPr/>
          </p:nvSpPr>
          <p:spPr>
            <a:xfrm>
              <a:off x="6932027" y="4456656"/>
              <a:ext cx="4804407" cy="15019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045637-98E8-29ED-CF6E-826F7BFCF436}"/>
                </a:ext>
              </a:extLst>
            </p:cNvPr>
            <p:cNvSpPr txBox="1"/>
            <p:nvPr/>
          </p:nvSpPr>
          <p:spPr>
            <a:xfrm>
              <a:off x="7008223" y="3783778"/>
              <a:ext cx="4571999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Have more feedback for the authors?</a:t>
              </a:r>
            </a:p>
            <a:p>
              <a:pPr algn="ctr">
                <a:spcAft>
                  <a:spcPts val="300"/>
                </a:spcAft>
              </a:pPr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Did not get your question answered?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07808CC-C081-4270-FF77-649DDF715F67}"/>
                </a:ext>
              </a:extLst>
            </p:cNvPr>
            <p:cNvSpPr txBox="1"/>
            <p:nvPr/>
          </p:nvSpPr>
          <p:spPr>
            <a:xfrm>
              <a:off x="6988624" y="4459659"/>
              <a:ext cx="4767943" cy="1533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US" b="1" i="1" dirty="0">
                  <a:latin typeface="Arial" panose="020B0604020202020204" pitchFamily="34" charset="0"/>
                  <a:cs typeface="Arial" panose="020B0604020202020204" pitchFamily="34" charset="0"/>
                </a:rPr>
                <a:t>Then please consider…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Post your question/comment in AIS eLibrary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Send an email to the author(s)</a:t>
              </a: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View author-video or PPT posted in AIS </a:t>
              </a:r>
              <a:r>
                <a:rPr lang="en-US" sz="1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eLibrary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Download the article from AIS </a:t>
              </a:r>
              <a:r>
                <a:rPr lang="en-US" sz="1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eLibrary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82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24EAFBFBAAF34F952C39AB3F3E2707" ma:contentTypeVersion="17" ma:contentTypeDescription="Create a new document." ma:contentTypeScope="" ma:versionID="bb703ee3ecd1bd814fafccb480b02a20">
  <xsd:schema xmlns:xsd="http://www.w3.org/2001/XMLSchema" xmlns:xs="http://www.w3.org/2001/XMLSchema" xmlns:p="http://schemas.microsoft.com/office/2006/metadata/properties" xmlns:ns2="465422a0-53d9-4c2c-833b-fbc92ba0039d" xmlns:ns3="759879f6-8295-48e9-8071-ecb0f1409338" targetNamespace="http://schemas.microsoft.com/office/2006/metadata/properties" ma:root="true" ma:fieldsID="b9806c6acbfc9be4ad5d27c53fc776e9" ns2:_="" ns3:_="">
    <xsd:import namespace="465422a0-53d9-4c2c-833b-fbc92ba0039d"/>
    <xsd:import namespace="759879f6-8295-48e9-8071-ecb0f140933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422a0-53d9-4c2c-833b-fbc92ba003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f7f2289-d722-4185-b436-907e84dcc85a}" ma:internalName="TaxCatchAll" ma:showField="CatchAllData" ma:web="465422a0-53d9-4c2c-833b-fbc92ba003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9879f6-8295-48e9-8071-ecb0f14093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1703c6c-d784-4db0-8e5a-c0be565fd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9879f6-8295-48e9-8071-ecb0f1409338">
      <Terms xmlns="http://schemas.microsoft.com/office/infopath/2007/PartnerControls"/>
    </lcf76f155ced4ddcb4097134ff3c332f>
    <TaxCatchAll xmlns="465422a0-53d9-4c2c-833b-fbc92ba0039d" xsi:nil="true"/>
  </documentManagement>
</p:properties>
</file>

<file path=customXml/itemProps1.xml><?xml version="1.0" encoding="utf-8"?>
<ds:datastoreItem xmlns:ds="http://schemas.openxmlformats.org/officeDocument/2006/customXml" ds:itemID="{72177234-04FF-47B1-AAFF-9A7331A12C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422a0-53d9-4c2c-833b-fbc92ba0039d"/>
    <ds:schemaRef ds:uri="759879f6-8295-48e9-8071-ecb0f14093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11B6BB-115D-45C7-ADDB-31AE39017D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88640F-CBD6-4A92-A44B-0A09C833B7A4}">
  <ds:schemaRefs>
    <ds:schemaRef ds:uri="http://schemas.microsoft.com/office/2006/metadata/properties"/>
    <ds:schemaRef ds:uri="http://schemas.microsoft.com/office/infopath/2007/PartnerControls"/>
    <ds:schemaRef ds:uri="1fc11a85-a588-4a2a-b49e-e5b19c56ba38"/>
    <ds:schemaRef ds:uri="03a67363-0174-4e84-b0b0-03441103e3b4"/>
    <ds:schemaRef ds:uri="759879f6-8295-48e9-8071-ecb0f1409338"/>
    <ds:schemaRef ds:uri="465422a0-53d9-4c2c-833b-fbc92ba0039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4068</TotalTime>
  <Words>553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  <vt:variant>
        <vt:lpstr>Custom Shows</vt:lpstr>
      </vt:variant>
      <vt:variant>
        <vt:i4>2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Roboto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Opening Slides</vt:lpstr>
      <vt:lpstr>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 Pritchett</dc:creator>
  <cp:lastModifiedBy>M. Huang</cp:lastModifiedBy>
  <cp:revision>32</cp:revision>
  <dcterms:created xsi:type="dcterms:W3CDTF">2021-03-31T13:59:02Z</dcterms:created>
  <dcterms:modified xsi:type="dcterms:W3CDTF">2022-07-01T16:26:55Z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0x0101003724EAFBFBAAF34F952C39AB3F3E2707</vt:lpwstr>
  </property>
  <property fmtid="{D5CDD505-2E9C-101B-9397-08002B2CF9AE}" pid="3" name="MediaServiceImageTags">
    <vt:lpwstr/>
  </property>
</Properties>
</file>